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2" r:id="rId1"/>
  </p:sldMasterIdLst>
  <p:notesMasterIdLst>
    <p:notesMasterId r:id="rId14"/>
  </p:notesMasterIdLst>
  <p:sldIdLst>
    <p:sldId id="256" r:id="rId2"/>
    <p:sldId id="259" r:id="rId3"/>
    <p:sldId id="260" r:id="rId4"/>
    <p:sldId id="279" r:id="rId5"/>
    <p:sldId id="263" r:id="rId6"/>
    <p:sldId id="266" r:id="rId7"/>
    <p:sldId id="271" r:id="rId8"/>
    <p:sldId id="275" r:id="rId9"/>
    <p:sldId id="276" r:id="rId10"/>
    <p:sldId id="273" r:id="rId11"/>
    <p:sldId id="27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C04"/>
    <a:srgbClr val="0E0B27"/>
    <a:srgbClr val="22C9F8"/>
    <a:srgbClr val="AB5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52A61-2E41-6B4E-90A8-6F600C94301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8EB80-2029-F040-8A30-A34B9A1AD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5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7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7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5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35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5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7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58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0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6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7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0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6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1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5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18F3-ED84-3E45-9596-898547C01F4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realengine.com/en-US/release" TargetMode="External"/><Relationship Id="rId3" Type="http://schemas.openxmlformats.org/officeDocument/2006/relationships/hyperlink" Target="https://www.bls.gov/news.release/empsit.t01.htm" TargetMode="External"/><Relationship Id="rId7" Type="http://schemas.openxmlformats.org/officeDocument/2006/relationships/hyperlink" Target="https://www.ncbi.nlm.nih.gov/pmc/articles/PMC4601548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hysiology.org/doi/full/10.1152/advan.00030.2017" TargetMode="External"/><Relationship Id="rId5" Type="http://schemas.openxmlformats.org/officeDocument/2006/relationships/hyperlink" Target="https://news.microsoft.com/en-gb/2016/09/16/two-thirds-of-university-students-worry-about-finding-a-job/" TargetMode="External"/><Relationship Id="rId10" Type="http://schemas.openxmlformats.org/officeDocument/2006/relationships/hyperlink" Target="https://unity3d.com/unity/features/multiplatform" TargetMode="External"/><Relationship Id="rId4" Type="http://schemas.openxmlformats.org/officeDocument/2006/relationships/hyperlink" Target="https://www.bls.gov/cps/cps_htgm.htm#definitions" TargetMode="External"/><Relationship Id="rId9" Type="http://schemas.openxmlformats.org/officeDocument/2006/relationships/hyperlink" Target="https://ufo3d.com/3d-modeling-software-for-unity-top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6891D31-56A4-174A-A98B-B428148E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9687" y="4625795"/>
            <a:ext cx="8673427" cy="2395005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77"/>
                <a:cs typeface="Al Nile" pitchFamily="2" charset="-78"/>
              </a:rPr>
              <a:t>A Game About Getting a Job</a:t>
            </a:r>
          </a:p>
          <a:p>
            <a:pPr>
              <a:lnSpc>
                <a:spcPct val="90000"/>
              </a:lnSpc>
            </a:pPr>
            <a:r>
              <a:rPr lang="en-US" sz="3600" b="0" dirty="0">
                <a:solidFill>
                  <a:schemeClr val="bg1"/>
                </a:solidFill>
                <a:latin typeface="Gill Sans MT" panose="020B0502020104020203" pitchFamily="34" charset="77"/>
                <a:cs typeface="Al Nile" pitchFamily="2" charset="-78"/>
              </a:rPr>
              <a:t>Seb Kryspin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C027-5EDB-7F43-A5EE-02B42193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326996"/>
            <a:ext cx="8679915" cy="2965254"/>
          </a:xfrm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+mn-lt"/>
                <a:ea typeface="Hiragino Kaku Gothic Std W8" panose="020B0800000000000000" pitchFamily="34" charset="-128"/>
                <a:cs typeface="Aparajita" panose="020B0604020202020204" pitchFamily="34" charset="0"/>
              </a:rPr>
              <a:t>Job Hunter</a:t>
            </a:r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3" name="Graphic 32" descr="Thought bubble">
            <a:extLst>
              <a:ext uri="{FF2B5EF4-FFF2-40B4-BE49-F238E27FC236}">
                <a16:creationId xmlns:a16="http://schemas.microsoft.com/office/drawing/2014/main" id="{FA283C52-5067-5B46-9F07-16B20CF8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6250" y="180946"/>
            <a:ext cx="3343853" cy="33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831358"/>
            <a:ext cx="12515850" cy="737826"/>
          </a:xfrm>
        </p:spPr>
        <p:txBody>
          <a:bodyPr>
            <a:normAutofit lnSpcReduction="10000"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9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63700"/>
            <a:ext cx="12515850" cy="465915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596D95-B298-784C-BBF4-9BE5C29E3093}"/>
              </a:ext>
            </a:extLst>
          </p:cNvPr>
          <p:cNvSpPr txBox="1"/>
          <p:nvPr/>
        </p:nvSpPr>
        <p:spPr>
          <a:xfrm>
            <a:off x="243413" y="567547"/>
            <a:ext cx="1193482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Entertainment Software Association. 2019. </a:t>
            </a:r>
            <a:r>
              <a:rPr lang="en-US" sz="1400" i="1" dirty="0"/>
              <a:t>2019 Essential Facts About the Computer and Video Game Industry. </a:t>
            </a:r>
            <a:r>
              <a:rPr lang="en-US" sz="1400" dirty="0"/>
              <a:t>Entertainment Software Association, Washington DC. </a:t>
            </a:r>
            <a:r>
              <a:rPr lang="en-US" sz="1400" b="1" dirty="0"/>
              <a:t>Not cited in paper.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[2] Bureau of Labor Statistics. 2019. Table A-1. Employment status of the civilian population by sex and age. Retrieved September 14, 2019 from </a:t>
            </a:r>
            <a:r>
              <a:rPr lang="en-US" sz="1400" u="sng" dirty="0">
                <a:hlinkClick r:id="rId3"/>
              </a:rPr>
              <a:t>https://www.bls.gov/news.release/empsit.t01.htm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[3] Bureau of Labor Statistics. 2015. How the Government Measures Unemployment. Retrieved September 14, 2019 from </a:t>
            </a:r>
            <a:r>
              <a:rPr lang="en-US" sz="1400" u="sng" dirty="0">
                <a:hlinkClick r:id="rId4"/>
              </a:rPr>
              <a:t>https://www.bls.gov/cps/cps_htgm.htm#definitions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>
                <a:highlight>
                  <a:srgbClr val="FFFF00"/>
                </a:highlight>
              </a:rPr>
              <a:t>[4] Microsoft Surface. 2016. Two-thirds of university students worry about finding a job, study reveals. Retrieved September 14, 2019 from </a:t>
            </a:r>
            <a:r>
              <a:rPr lang="en-US" sz="1400" u="sng" dirty="0">
                <a:highlight>
                  <a:srgbClr val="FFFF00"/>
                </a:highlight>
                <a:hlinkClick r:id="rId5"/>
              </a:rPr>
              <a:t>https://news.microsoft.com/en-gb/2016/09/16/two-thirds-of-university-students-worry-about-finding-a-job/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 </a:t>
            </a:r>
          </a:p>
          <a:p>
            <a:r>
              <a:rPr lang="en-US" sz="1400" dirty="0">
                <a:highlight>
                  <a:srgbClr val="FFFF00"/>
                </a:highlight>
              </a:rPr>
              <a:t>[5] Brandon M. Savage et al. 2017. Humor, Laughter, learning, and health! A brief review. Retrieved September 14, 2019 from </a:t>
            </a:r>
            <a:r>
              <a:rPr lang="en-US" sz="1400" u="sng" dirty="0">
                <a:highlight>
                  <a:srgbClr val="FFFF00"/>
                </a:highlight>
                <a:hlinkClick r:id="rId6"/>
              </a:rPr>
              <a:t>https://www.physiology.org/doi/full/10.1152/advan.00030.2017</a:t>
            </a:r>
            <a:endParaRPr lang="en-US" sz="1400" dirty="0">
              <a:highlight>
                <a:srgbClr val="FFFF00"/>
              </a:highlight>
            </a:endParaRP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[6] Luther Elliot et al. 2015. More than Just a Game? Combat-Themed Gaming Among Recent Veterans with Posttraumatic Stress Disorder. Retrieved September 14, 2019 from </a:t>
            </a:r>
            <a:r>
              <a:rPr lang="en-US" sz="1400" u="sng" dirty="0">
                <a:hlinkClick r:id="rId7"/>
              </a:rPr>
              <a:t>https://www.ncbi.nlm.nih.gov/pmc/articles/PMC4601548/</a:t>
            </a:r>
            <a:r>
              <a:rPr lang="en-US" sz="1400" dirty="0"/>
              <a:t> </a:t>
            </a:r>
            <a:r>
              <a:rPr lang="en-US" sz="1400" b="1" dirty="0"/>
              <a:t>Not cited in paper.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[7] Unreal Games. 2019. Unreal Engine 4 Commercial Game Deployment Guidelines. Retrieved September 14, 2019 from </a:t>
            </a:r>
            <a:r>
              <a:rPr lang="en-US" sz="1400" u="sng" dirty="0">
                <a:hlinkClick r:id="rId8"/>
              </a:rPr>
              <a:t>https://www.unrealengine.com/en-US/release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[8] ufo3d.com. 2019. Top 5 Modeling Software for Unity. Retrieved September 14, 2019 from  </a:t>
            </a:r>
            <a:r>
              <a:rPr lang="en-US" sz="1400" u="sng" dirty="0">
                <a:hlinkClick r:id="rId9"/>
              </a:rPr>
              <a:t>https://ufo3d.com/3d-modeling-software-for-unity-top5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[9] Unity. 2019. Build Once, Deploy Anywhere. Retrieved September 14, 2019 from </a:t>
            </a:r>
            <a:r>
              <a:rPr lang="en-US" sz="1400" u="sng" dirty="0">
                <a:hlinkClick r:id="rId10"/>
              </a:rPr>
              <a:t>https://unity3d.com/unity/features/multiplatform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999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Software 			 Hardware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205216" y="1159599"/>
            <a:ext cx="6353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U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          Adobe Photoshop CC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Blender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  Text editor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EAE2A-E164-2E43-B595-ADE17B009221}"/>
              </a:ext>
            </a:extLst>
          </p:cNvPr>
          <p:cNvSpPr txBox="1"/>
          <p:nvPr/>
        </p:nvSpPr>
        <p:spPr>
          <a:xfrm>
            <a:off x="6250272" y="1232889"/>
            <a:ext cx="50024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A computer capable of running the most recent version of Unity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A computer mouse for interfacing with Unity and Blender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A mousepad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Standard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4216D-D38E-6345-8B6E-517B5298F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55" t="22938" r="19349" b="25991"/>
          <a:stretch/>
        </p:blipFill>
        <p:spPr>
          <a:xfrm>
            <a:off x="535390" y="1024363"/>
            <a:ext cx="2283484" cy="1007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C27A4-A00D-9344-9D49-E30A9B355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95" y="2468401"/>
            <a:ext cx="835606" cy="814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1B94C-B15E-F64B-9795-912987A49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84" y="3553810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0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Why make a game about job-hunting?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717383"/>
            <a:ext cx="91587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Getting a job is considered a vital part of the human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Over </a:t>
            </a:r>
            <a:r>
              <a:rPr lang="en-US" sz="4000" dirty="0">
                <a:solidFill>
                  <a:srgbClr val="FF0000"/>
                </a:solidFill>
              </a:rPr>
              <a:t>50%</a:t>
            </a:r>
            <a:r>
              <a:rPr lang="en-US" sz="4000" dirty="0"/>
              <a:t> of students are worried about finding a job [4]</a:t>
            </a:r>
            <a:endParaRPr lang="en-US" dirty="0"/>
          </a:p>
        </p:txBody>
      </p:sp>
      <p:pic>
        <p:nvPicPr>
          <p:cNvPr id="42" name="Graphic 41" descr="Confused person">
            <a:extLst>
              <a:ext uri="{FF2B5EF4-FFF2-40B4-BE49-F238E27FC236}">
                <a16:creationId xmlns:a16="http://schemas.microsoft.com/office/drawing/2014/main" id="{B7B95E59-5A81-A448-BA57-2070DFE9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9045" y="2590860"/>
            <a:ext cx="3417888" cy="3417888"/>
          </a:xfrm>
          <a:prstGeom prst="rect">
            <a:avLst/>
          </a:prstGeom>
        </p:spPr>
      </p:pic>
      <p:pic>
        <p:nvPicPr>
          <p:cNvPr id="44" name="Graphic 43" descr="Exclamation mark">
            <a:extLst>
              <a:ext uri="{FF2B5EF4-FFF2-40B4-BE49-F238E27FC236}">
                <a16:creationId xmlns:a16="http://schemas.microsoft.com/office/drawing/2014/main" id="{13EBE29A-AD9A-984D-AEED-3A16845DF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0789" y="15039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1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Getting a job can be fun(</a:t>
            </a:r>
            <a:r>
              <a:rPr lang="en-US" sz="4800" b="1" dirty="0" err="1">
                <a:solidFill>
                  <a:schemeClr val="tx1"/>
                </a:solidFill>
              </a:rPr>
              <a:t>ny</a:t>
            </a:r>
            <a:r>
              <a:rPr lang="en-US" sz="4800" b="1" dirty="0">
                <a:solidFill>
                  <a:schemeClr val="tx1"/>
                </a:solidFill>
              </a:rPr>
              <a:t>)!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270004"/>
            <a:ext cx="115422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i="1" dirty="0"/>
              <a:t>Job Hunter </a:t>
            </a:r>
            <a:r>
              <a:rPr lang="en-US" sz="4000" dirty="0"/>
              <a:t>will address fears of finding a job after graduation.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Wacky Characters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Sense of Humor</a:t>
            </a:r>
          </a:p>
          <a:p>
            <a:pPr lvl="1"/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2FF7F-7F2B-894F-B44D-3D3A7F46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41" y="2370210"/>
            <a:ext cx="4067803" cy="306356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D1FDB4-0AF8-F144-954D-594820CF035C}"/>
              </a:ext>
            </a:extLst>
          </p:cNvPr>
          <p:cNvSpPr txBox="1"/>
          <p:nvPr/>
        </p:nvSpPr>
        <p:spPr>
          <a:xfrm>
            <a:off x="404764" y="4231924"/>
            <a:ext cx="79645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Laughter reduces anxiety, promotes learning [5]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5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Job Hunter: Gameplay basics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5E6FE-B9F0-2540-BB90-DE557D49CE05}"/>
              </a:ext>
            </a:extLst>
          </p:cNvPr>
          <p:cNvSpPr txBox="1"/>
          <p:nvPr/>
        </p:nvSpPr>
        <p:spPr>
          <a:xfrm>
            <a:off x="58773" y="940078"/>
            <a:ext cx="7525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3D Platformer, Jump &amp; Attack enemies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Student aiming to land a job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061577-D00C-3849-B8E1-4CEC147D3970}"/>
              </a:ext>
            </a:extLst>
          </p:cNvPr>
          <p:cNvGrpSpPr/>
          <p:nvPr/>
        </p:nvGrpSpPr>
        <p:grpSpPr>
          <a:xfrm>
            <a:off x="356127" y="1039382"/>
            <a:ext cx="11744629" cy="5222094"/>
            <a:chOff x="245870" y="181988"/>
            <a:chExt cx="11744629" cy="522209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410EB8-5F7C-5447-9468-6DA317012220}"/>
                </a:ext>
              </a:extLst>
            </p:cNvPr>
            <p:cNvSpPr txBox="1"/>
            <p:nvPr/>
          </p:nvSpPr>
          <p:spPr>
            <a:xfrm>
              <a:off x="245870" y="3091287"/>
              <a:ext cx="25024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Write Resume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72095DC-24D5-A448-AAAE-09DC71517B0D}"/>
                </a:ext>
              </a:extLst>
            </p:cNvPr>
            <p:cNvGrpSpPr/>
            <p:nvPr/>
          </p:nvGrpSpPr>
          <p:grpSpPr>
            <a:xfrm>
              <a:off x="1101198" y="181988"/>
              <a:ext cx="10889301" cy="5222094"/>
              <a:chOff x="1101198" y="181988"/>
              <a:chExt cx="10889301" cy="5222094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8AAB808-17E7-2D47-BE8E-B0CA0CE316E9}"/>
                  </a:ext>
                </a:extLst>
              </p:cNvPr>
              <p:cNvSpPr/>
              <p:nvPr/>
            </p:nvSpPr>
            <p:spPr>
              <a:xfrm>
                <a:off x="1420586" y="1045029"/>
                <a:ext cx="9062357" cy="3298796"/>
              </a:xfrm>
              <a:custGeom>
                <a:avLst/>
                <a:gdLst>
                  <a:gd name="connsiteX0" fmla="*/ 0 w 9062357"/>
                  <a:gd name="connsiteY0" fmla="*/ 1730828 h 3298796"/>
                  <a:gd name="connsiteX1" fmla="*/ 1926771 w 9062357"/>
                  <a:gd name="connsiteY1" fmla="*/ 3298371 h 3298796"/>
                  <a:gd name="connsiteX2" fmla="*/ 4376057 w 9062357"/>
                  <a:gd name="connsiteY2" fmla="*/ 1877785 h 3298796"/>
                  <a:gd name="connsiteX3" fmla="*/ 6384471 w 9062357"/>
                  <a:gd name="connsiteY3" fmla="*/ 865414 h 3298796"/>
                  <a:gd name="connsiteX4" fmla="*/ 9062357 w 9062357"/>
                  <a:gd name="connsiteY4" fmla="*/ 0 h 3298796"/>
                  <a:gd name="connsiteX5" fmla="*/ 9062357 w 9062357"/>
                  <a:gd name="connsiteY5" fmla="*/ 0 h 3298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62357" h="3298796">
                    <a:moveTo>
                      <a:pt x="0" y="1730828"/>
                    </a:moveTo>
                    <a:cubicBezTo>
                      <a:pt x="598714" y="2502353"/>
                      <a:pt x="1197428" y="3273878"/>
                      <a:pt x="1926771" y="3298371"/>
                    </a:cubicBezTo>
                    <a:cubicBezTo>
                      <a:pt x="2656114" y="3322864"/>
                      <a:pt x="3633107" y="2283278"/>
                      <a:pt x="4376057" y="1877785"/>
                    </a:cubicBezTo>
                    <a:cubicBezTo>
                      <a:pt x="5119007" y="1472292"/>
                      <a:pt x="5603421" y="1178378"/>
                      <a:pt x="6384471" y="865414"/>
                    </a:cubicBezTo>
                    <a:cubicBezTo>
                      <a:pt x="7165521" y="552450"/>
                      <a:pt x="9062357" y="0"/>
                      <a:pt x="9062357" y="0"/>
                    </a:cubicBezTo>
                    <a:lnTo>
                      <a:pt x="9062357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62D398A-E23B-E847-8626-53128C78B762}"/>
                  </a:ext>
                </a:extLst>
              </p:cNvPr>
              <p:cNvGrpSpPr/>
              <p:nvPr/>
            </p:nvGrpSpPr>
            <p:grpSpPr>
              <a:xfrm>
                <a:off x="8939345" y="859404"/>
                <a:ext cx="3051154" cy="847552"/>
                <a:chOff x="-72185" y="2710597"/>
                <a:chExt cx="3051154" cy="847552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724D427-17C5-DA40-AF67-CFA49881F5E4}"/>
                    </a:ext>
                  </a:extLst>
                </p:cNvPr>
                <p:cNvSpPr txBox="1"/>
                <p:nvPr/>
              </p:nvSpPr>
              <p:spPr>
                <a:xfrm>
                  <a:off x="-72185" y="3096484"/>
                  <a:ext cx="30511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Defeat Interviewer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F70A8D7-5BDD-3C43-834D-CF68F2FFA215}"/>
                    </a:ext>
                  </a:extLst>
                </p:cNvPr>
                <p:cNvSpPr/>
                <p:nvPr/>
              </p:nvSpPr>
              <p:spPr>
                <a:xfrm>
                  <a:off x="1253598" y="2710597"/>
                  <a:ext cx="486970" cy="4015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708AE9F-5357-0649-89E0-77FCDC084984}"/>
                  </a:ext>
                </a:extLst>
              </p:cNvPr>
              <p:cNvGrpSpPr/>
              <p:nvPr/>
            </p:nvGrpSpPr>
            <p:grpSpPr>
              <a:xfrm>
                <a:off x="1101198" y="181988"/>
                <a:ext cx="10073742" cy="5222094"/>
                <a:chOff x="1101198" y="181988"/>
                <a:chExt cx="10073742" cy="5222094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9D1D1B9-5A5B-A841-B2C3-2AE954A289E1}"/>
                    </a:ext>
                  </a:extLst>
                </p:cNvPr>
                <p:cNvGrpSpPr/>
                <p:nvPr/>
              </p:nvGrpSpPr>
              <p:grpSpPr>
                <a:xfrm>
                  <a:off x="6546474" y="1734619"/>
                  <a:ext cx="2502426" cy="863236"/>
                  <a:chOff x="239760" y="2710597"/>
                  <a:chExt cx="2502426" cy="863236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E99F063-696D-2B49-BCD3-CBF9C9795B97}"/>
                      </a:ext>
                    </a:extLst>
                  </p:cNvPr>
                  <p:cNvSpPr txBox="1"/>
                  <p:nvPr/>
                </p:nvSpPr>
                <p:spPr>
                  <a:xfrm>
                    <a:off x="239760" y="3112168"/>
                    <a:ext cx="250242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Infiltrate HR</a:t>
                    </a: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F6174F19-7E31-D24C-9EAF-3017FDEFB9B8}"/>
                      </a:ext>
                    </a:extLst>
                  </p:cNvPr>
                  <p:cNvSpPr/>
                  <p:nvPr/>
                </p:nvSpPr>
                <p:spPr>
                  <a:xfrm>
                    <a:off x="1253598" y="2710597"/>
                    <a:ext cx="486970" cy="4015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9BE5884-3A9D-014F-9703-260F2F0BFD9A}"/>
                    </a:ext>
                  </a:extLst>
                </p:cNvPr>
                <p:cNvGrpSpPr/>
                <p:nvPr/>
              </p:nvGrpSpPr>
              <p:grpSpPr>
                <a:xfrm>
                  <a:off x="1101198" y="181988"/>
                  <a:ext cx="10073742" cy="5222094"/>
                  <a:chOff x="1101198" y="181988"/>
                  <a:chExt cx="10073742" cy="5222094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CDF6BFBA-5308-D94D-BC3D-5F055721A7FB}"/>
                      </a:ext>
                    </a:extLst>
                  </p:cNvPr>
                  <p:cNvGrpSpPr/>
                  <p:nvPr/>
                </p:nvGrpSpPr>
                <p:grpSpPr>
                  <a:xfrm>
                    <a:off x="1101198" y="2558197"/>
                    <a:ext cx="5971904" cy="2845885"/>
                    <a:chOff x="1101198" y="2558197"/>
                    <a:chExt cx="5971904" cy="2845885"/>
                  </a:xfrm>
                </p:grpSpPr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814BD4DD-12E3-3649-873D-9009A8920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1198" y="2558197"/>
                      <a:ext cx="486970" cy="4015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F0182969-F523-654B-9BCE-D3BB7963E8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0676" y="2728398"/>
                      <a:ext cx="2502426" cy="863236"/>
                      <a:chOff x="239760" y="2710597"/>
                      <a:chExt cx="2502426" cy="863236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07C6D3A9-19D4-3043-BF1B-AAE23E878F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760" y="3112168"/>
                        <a:ext cx="250242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Apply</a:t>
                        </a:r>
                      </a:p>
                    </p:txBody>
                  </p:sp>
                  <p:sp>
                    <p:nvSpPr>
                      <p:cNvPr id="48" name="Oval 47">
                        <a:extLst>
                          <a:ext uri="{FF2B5EF4-FFF2-40B4-BE49-F238E27FC236}">
                            <a16:creationId xmlns:a16="http://schemas.microsoft.com/office/drawing/2014/main" id="{F8DE7326-13D7-9947-81DF-F1BD6A38F0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3598" y="2710597"/>
                        <a:ext cx="486970" cy="40157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705214E4-6EB3-EC47-A6F5-F879E423B7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2590" y="4045810"/>
                      <a:ext cx="2443031" cy="1358272"/>
                      <a:chOff x="239760" y="2710597"/>
                      <a:chExt cx="2502426" cy="1232569"/>
                    </a:xfrm>
                  </p:grpSpPr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2DC4E4E-F4F0-9D45-A2A8-92E4B572DE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760" y="3112169"/>
                        <a:ext cx="2502426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Rescue Resume from Enemies</a:t>
                        </a:r>
                      </a:p>
                    </p:txBody>
                  </p:sp>
                  <p:sp>
                    <p:nvSpPr>
                      <p:cNvPr id="57" name="Oval 56">
                        <a:extLst>
                          <a:ext uri="{FF2B5EF4-FFF2-40B4-BE49-F238E27FC236}">
                            <a16:creationId xmlns:a16="http://schemas.microsoft.com/office/drawing/2014/main" id="{7BDAFDE0-7ED7-B242-A623-9CA3D32595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3598" y="2710597"/>
                        <a:ext cx="486970" cy="40157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pic>
                <p:nvPicPr>
                  <p:cNvPr id="58" name="Graphic 57" descr="Flag">
                    <a:extLst>
                      <a:ext uri="{FF2B5EF4-FFF2-40B4-BE49-F238E27FC236}">
                        <a16:creationId xmlns:a16="http://schemas.microsoft.com/office/drawing/2014/main" id="{ACF98904-C09F-B240-B161-B2C36E986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60540" y="181988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45825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68713"/>
            <a:ext cx="8581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Explore</a:t>
            </a:r>
            <a:r>
              <a:rPr lang="en-US" sz="4000" dirty="0"/>
              <a:t> surreal mindscapes of a student who fell asleep working on their resume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244AA-8DEF-214F-ADE2-AB2A1878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6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68713"/>
            <a:ext cx="858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Jump and Fight</a:t>
            </a:r>
            <a:r>
              <a:rPr lang="en-US" sz="4000" dirty="0"/>
              <a:t> wacky characters in this 3D platformer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5BEF5-F7E7-7F40-A4E4-AAE0879E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1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5"/>
            <a:ext cx="12515850" cy="737826"/>
          </a:xfrm>
        </p:spPr>
        <p:txBody>
          <a:bodyPr>
            <a:normAutofit lnSpcReduction="10000"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Building Job Hunter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03B7199-0E38-EA4B-8B00-E9C8D9FA328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" t="19457" b="11094"/>
          <a:stretch/>
        </p:blipFill>
        <p:spPr bwMode="auto">
          <a:xfrm>
            <a:off x="270807" y="883312"/>
            <a:ext cx="11483163" cy="5282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9FEE027-2852-AE44-B838-BD5D2059DC2A}"/>
              </a:ext>
            </a:extLst>
          </p:cNvPr>
          <p:cNvSpPr/>
          <p:nvPr/>
        </p:nvSpPr>
        <p:spPr>
          <a:xfrm>
            <a:off x="572509" y="1984710"/>
            <a:ext cx="1978785" cy="11348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099FA1A-B144-164F-8848-BDC7B0E74D77}"/>
              </a:ext>
            </a:extLst>
          </p:cNvPr>
          <p:cNvSpPr/>
          <p:nvPr/>
        </p:nvSpPr>
        <p:spPr>
          <a:xfrm>
            <a:off x="599014" y="3932178"/>
            <a:ext cx="1711922" cy="11186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36D5AE1-AE4A-9B4E-87A7-07807135E68A}"/>
              </a:ext>
            </a:extLst>
          </p:cNvPr>
          <p:cNvSpPr/>
          <p:nvPr/>
        </p:nvSpPr>
        <p:spPr>
          <a:xfrm>
            <a:off x="5211706" y="2665889"/>
            <a:ext cx="1975433" cy="11348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EEBCDA4-266D-DD40-8541-1FE8AAD196D0}"/>
              </a:ext>
            </a:extLst>
          </p:cNvPr>
          <p:cNvSpPr/>
          <p:nvPr/>
        </p:nvSpPr>
        <p:spPr>
          <a:xfrm>
            <a:off x="5283200" y="4071438"/>
            <a:ext cx="1727200" cy="97940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D9D1FC1-AE2E-614F-9189-B1D5A0FEB503}"/>
              </a:ext>
            </a:extLst>
          </p:cNvPr>
          <p:cNvSpPr/>
          <p:nvPr/>
        </p:nvSpPr>
        <p:spPr>
          <a:xfrm>
            <a:off x="4064000" y="2280423"/>
            <a:ext cx="3304114" cy="32866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7ABB7B2-6536-DB47-AEFC-81CFD3C8688F}"/>
              </a:ext>
            </a:extLst>
          </p:cNvPr>
          <p:cNvSpPr/>
          <p:nvPr/>
        </p:nvSpPr>
        <p:spPr>
          <a:xfrm>
            <a:off x="8850203" y="2006415"/>
            <a:ext cx="2604026" cy="34181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5"/>
            <a:ext cx="12515850" cy="737826"/>
          </a:xfrm>
        </p:spPr>
        <p:txBody>
          <a:bodyPr>
            <a:normAutofit lnSpcReduction="10000"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23CB99-B9E7-804A-9E66-2491D655F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042161"/>
              </p:ext>
            </p:extLst>
          </p:nvPr>
        </p:nvGraphicFramePr>
        <p:xfrm>
          <a:off x="315386" y="1094555"/>
          <a:ext cx="11645900" cy="499145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911475">
                  <a:extLst>
                    <a:ext uri="{9D8B030D-6E8A-4147-A177-3AD203B41FA5}">
                      <a16:colId xmlns:a16="http://schemas.microsoft.com/office/drawing/2014/main" val="4136217241"/>
                    </a:ext>
                  </a:extLst>
                </a:gridCol>
                <a:gridCol w="2878971">
                  <a:extLst>
                    <a:ext uri="{9D8B030D-6E8A-4147-A177-3AD203B41FA5}">
                      <a16:colId xmlns:a16="http://schemas.microsoft.com/office/drawing/2014/main" val="1493626612"/>
                    </a:ext>
                  </a:extLst>
                </a:gridCol>
                <a:gridCol w="2943979">
                  <a:extLst>
                    <a:ext uri="{9D8B030D-6E8A-4147-A177-3AD203B41FA5}">
                      <a16:colId xmlns:a16="http://schemas.microsoft.com/office/drawing/2014/main" val="922972294"/>
                    </a:ext>
                  </a:extLst>
                </a:gridCol>
                <a:gridCol w="2911475">
                  <a:extLst>
                    <a:ext uri="{9D8B030D-6E8A-4147-A177-3AD203B41FA5}">
                      <a16:colId xmlns:a16="http://schemas.microsoft.com/office/drawing/2014/main" val="864661773"/>
                    </a:ext>
                  </a:extLst>
                </a:gridCol>
              </a:tblGrid>
              <a:tr h="67428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9/18 – 9/30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9/30-10/14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10/15 – 10/28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10/28-11/11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1620776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391539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6959445"/>
                  </a:ext>
                </a:extLst>
              </a:tr>
              <a:tr h="2051198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178878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A95230-EFE0-CE4A-8806-EA1C5DB67BE4}"/>
              </a:ext>
            </a:extLst>
          </p:cNvPr>
          <p:cNvSpPr/>
          <p:nvPr/>
        </p:nvSpPr>
        <p:spPr>
          <a:xfrm>
            <a:off x="439737" y="1826807"/>
            <a:ext cx="2692183" cy="23173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Basic Player movement / Mechanics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E844D74-0437-9144-BE71-96761C8C91B5}"/>
              </a:ext>
            </a:extLst>
          </p:cNvPr>
          <p:cNvSpPr/>
          <p:nvPr/>
        </p:nvSpPr>
        <p:spPr>
          <a:xfrm>
            <a:off x="470427" y="4241961"/>
            <a:ext cx="2661493" cy="1679751"/>
          </a:xfrm>
          <a:prstGeom prst="roundRect">
            <a:avLst/>
          </a:prstGeom>
          <a:solidFill>
            <a:srgbClr val="22C9F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Concept art 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C2189C2-6712-464A-8EA8-0256D0D9824C}"/>
              </a:ext>
            </a:extLst>
          </p:cNvPr>
          <p:cNvSpPr/>
          <p:nvPr/>
        </p:nvSpPr>
        <p:spPr>
          <a:xfrm>
            <a:off x="3392171" y="1826807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2+ Enemy Prototypes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D2DD3A1-FBAC-F94A-B40F-37291D60D362}"/>
              </a:ext>
            </a:extLst>
          </p:cNvPr>
          <p:cNvSpPr/>
          <p:nvPr/>
        </p:nvSpPr>
        <p:spPr>
          <a:xfrm>
            <a:off x="3392171" y="3145137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656B1DF-5D97-D84E-8DE6-E0B78693EA7D}"/>
              </a:ext>
            </a:extLst>
          </p:cNvPr>
          <p:cNvSpPr/>
          <p:nvPr/>
        </p:nvSpPr>
        <p:spPr>
          <a:xfrm>
            <a:off x="3392171" y="4605679"/>
            <a:ext cx="2520205" cy="11889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Player attack 1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C8B76D2-AB6B-4642-A13F-4400EAC1D611}"/>
              </a:ext>
            </a:extLst>
          </p:cNvPr>
          <p:cNvSpPr/>
          <p:nvPr/>
        </p:nvSpPr>
        <p:spPr>
          <a:xfrm>
            <a:off x="6326713" y="1839900"/>
            <a:ext cx="2520205" cy="11707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Feedback - Level 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A036FB1-AF5D-8F40-8C08-E0D6CEB96BAE}"/>
              </a:ext>
            </a:extLst>
          </p:cNvPr>
          <p:cNvSpPr/>
          <p:nvPr/>
        </p:nvSpPr>
        <p:spPr>
          <a:xfrm>
            <a:off x="6327069" y="3143001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Lvl Select UI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EDDB0E0-99D2-074C-A33E-52BD382E2516}"/>
              </a:ext>
            </a:extLst>
          </p:cNvPr>
          <p:cNvSpPr/>
          <p:nvPr/>
        </p:nvSpPr>
        <p:spPr>
          <a:xfrm>
            <a:off x="6232647" y="4371124"/>
            <a:ext cx="2661493" cy="1477432"/>
          </a:xfrm>
          <a:prstGeom prst="roundRect">
            <a:avLst/>
          </a:prstGeom>
          <a:solidFill>
            <a:srgbClr val="EA7C0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Start Learning Blender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F8F9460-6564-3F4A-89FF-3447634AE496}"/>
              </a:ext>
            </a:extLst>
          </p:cNvPr>
          <p:cNvSpPr/>
          <p:nvPr/>
        </p:nvSpPr>
        <p:spPr>
          <a:xfrm>
            <a:off x="9220289" y="1855825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A254D73-437E-734D-8B74-3C25D35DD966}"/>
              </a:ext>
            </a:extLst>
          </p:cNvPr>
          <p:cNvSpPr/>
          <p:nvPr/>
        </p:nvSpPr>
        <p:spPr>
          <a:xfrm>
            <a:off x="9203587" y="3160489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Camera Movement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AACCD1D-570A-7A48-9F07-D8AB4A5B3477}"/>
              </a:ext>
            </a:extLst>
          </p:cNvPr>
          <p:cNvSpPr/>
          <p:nvPr/>
        </p:nvSpPr>
        <p:spPr>
          <a:xfrm>
            <a:off x="9188134" y="4562792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NPCs w/ dialogue</a:t>
            </a:r>
          </a:p>
        </p:txBody>
      </p:sp>
    </p:spTree>
    <p:extLst>
      <p:ext uri="{BB962C8B-B14F-4D97-AF65-F5344CB8AC3E}">
        <p14:creationId xmlns:p14="http://schemas.microsoft.com/office/powerpoint/2010/main" val="85673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5"/>
            <a:ext cx="12515850" cy="737826"/>
          </a:xfrm>
        </p:spPr>
        <p:txBody>
          <a:bodyPr>
            <a:normAutofit lnSpcReduction="10000"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23CB99-B9E7-804A-9E66-2491D655F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02716"/>
              </p:ext>
            </p:extLst>
          </p:nvPr>
        </p:nvGraphicFramePr>
        <p:xfrm>
          <a:off x="315386" y="1094555"/>
          <a:ext cx="2911475" cy="499145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911475">
                  <a:extLst>
                    <a:ext uri="{9D8B030D-6E8A-4147-A177-3AD203B41FA5}">
                      <a16:colId xmlns:a16="http://schemas.microsoft.com/office/drawing/2014/main" val="4136217241"/>
                    </a:ext>
                  </a:extLst>
                </a:gridCol>
              </a:tblGrid>
              <a:tr h="67428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11/11 – 11/26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20776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391539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6959445"/>
                  </a:ext>
                </a:extLst>
              </a:tr>
              <a:tr h="2051198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178878"/>
                  </a:ext>
                </a:extLst>
              </a:tr>
            </a:tbl>
          </a:graphicData>
        </a:graphic>
      </p:graphicFrame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B08E2CF-3355-C142-BF70-34805A365797}"/>
              </a:ext>
            </a:extLst>
          </p:cNvPr>
          <p:cNvSpPr/>
          <p:nvPr/>
        </p:nvSpPr>
        <p:spPr>
          <a:xfrm>
            <a:off x="508526" y="1863654"/>
            <a:ext cx="2520205" cy="11707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Feedback - Level 2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D3878D8-516D-3E4C-8F27-A94448175689}"/>
              </a:ext>
            </a:extLst>
          </p:cNvPr>
          <p:cNvSpPr/>
          <p:nvPr/>
        </p:nvSpPr>
        <p:spPr>
          <a:xfrm>
            <a:off x="495015" y="3211590"/>
            <a:ext cx="2520205" cy="25595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Refine Work so far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29EA4300-B74D-5E41-A42B-D554B5F7B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72819"/>
              </p:ext>
            </p:extLst>
          </p:nvPr>
        </p:nvGraphicFramePr>
        <p:xfrm>
          <a:off x="4267757" y="1094555"/>
          <a:ext cx="7672891" cy="499145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672891">
                  <a:extLst>
                    <a:ext uri="{9D8B030D-6E8A-4147-A177-3AD203B41FA5}">
                      <a16:colId xmlns:a16="http://schemas.microsoft.com/office/drawing/2014/main" val="467319530"/>
                    </a:ext>
                  </a:extLst>
                </a:gridCol>
              </a:tblGrid>
              <a:tr h="67428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January - April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20776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391539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6959445"/>
                  </a:ext>
                </a:extLst>
              </a:tr>
              <a:tr h="2051198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178878"/>
                  </a:ext>
                </a:extLst>
              </a:tr>
            </a:tbl>
          </a:graphicData>
        </a:graphic>
      </p:graphicFrame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A49AC40-3A58-0C42-89C5-4AED5C0CB757}"/>
              </a:ext>
            </a:extLst>
          </p:cNvPr>
          <p:cNvSpPr/>
          <p:nvPr/>
        </p:nvSpPr>
        <p:spPr>
          <a:xfrm>
            <a:off x="4429014" y="1868532"/>
            <a:ext cx="2661493" cy="1477432"/>
          </a:xfrm>
          <a:prstGeom prst="roundRect">
            <a:avLst/>
          </a:prstGeom>
          <a:solidFill>
            <a:srgbClr val="EA7C0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Create 3D Models, Animations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7D0796F-306A-2841-8D60-227A177FE8B1}"/>
              </a:ext>
            </a:extLst>
          </p:cNvPr>
          <p:cNvSpPr/>
          <p:nvPr/>
        </p:nvSpPr>
        <p:spPr>
          <a:xfrm>
            <a:off x="4425836" y="3418400"/>
            <a:ext cx="2502856" cy="888406"/>
          </a:xfrm>
          <a:prstGeom prst="roundRect">
            <a:avLst/>
          </a:prstGeom>
          <a:solidFill>
            <a:srgbClr val="22C9F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Textures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BD08ED9-8E7E-9B4F-9931-B444D99E5C22}"/>
              </a:ext>
            </a:extLst>
          </p:cNvPr>
          <p:cNvSpPr/>
          <p:nvPr/>
        </p:nvSpPr>
        <p:spPr>
          <a:xfrm>
            <a:off x="4423761" y="4372823"/>
            <a:ext cx="1879217" cy="6303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Level 3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9233E49-7EE9-CE4E-9B0E-EAD9EEA4C8F3}"/>
              </a:ext>
            </a:extLst>
          </p:cNvPr>
          <p:cNvSpPr/>
          <p:nvPr/>
        </p:nvSpPr>
        <p:spPr>
          <a:xfrm>
            <a:off x="8234889" y="4120123"/>
            <a:ext cx="2320417" cy="6559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Boss Battle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F65D9079-29AA-624B-B930-96C3993412CA}"/>
              </a:ext>
            </a:extLst>
          </p:cNvPr>
          <p:cNvSpPr/>
          <p:nvPr/>
        </p:nvSpPr>
        <p:spPr>
          <a:xfrm>
            <a:off x="7328768" y="1927722"/>
            <a:ext cx="4379571" cy="7847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Unity Lighting System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F30AAF4-D050-FB42-803F-66C4C0976A3E}"/>
              </a:ext>
            </a:extLst>
          </p:cNvPr>
          <p:cNvSpPr/>
          <p:nvPr/>
        </p:nvSpPr>
        <p:spPr>
          <a:xfrm>
            <a:off x="4423761" y="5066223"/>
            <a:ext cx="3315747" cy="888406"/>
          </a:xfrm>
          <a:prstGeom prst="roundRect">
            <a:avLst/>
          </a:prstGeom>
          <a:solidFill>
            <a:srgbClr val="22C9F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Particle Effects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63B7483-84BC-344A-BC94-1CE94406586F}"/>
              </a:ext>
            </a:extLst>
          </p:cNvPr>
          <p:cNvSpPr/>
          <p:nvPr/>
        </p:nvSpPr>
        <p:spPr>
          <a:xfrm>
            <a:off x="7355554" y="2995442"/>
            <a:ext cx="4018906" cy="9955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Feedback – Level 3 &amp; Boss Battle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150B3AC-559B-514A-84B8-5DA184181B37}"/>
              </a:ext>
            </a:extLst>
          </p:cNvPr>
          <p:cNvSpPr/>
          <p:nvPr/>
        </p:nvSpPr>
        <p:spPr>
          <a:xfrm>
            <a:off x="8006728" y="4918288"/>
            <a:ext cx="2727864" cy="993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Performance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33505324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295</Words>
  <Application>Microsoft Macintosh PowerPoint</Application>
  <PresentationFormat>Widescreen</PresentationFormat>
  <Paragraphs>96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Gill Sans MT</vt:lpstr>
      <vt:lpstr>Rockwell</vt:lpstr>
      <vt:lpstr>Wingdings</vt:lpstr>
      <vt:lpstr>Atlas</vt:lpstr>
      <vt:lpstr>Job Hunter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Hunter</dc:title>
  <dc:creator>Microsoft Office User</dc:creator>
  <cp:lastModifiedBy>Microsoft Office User</cp:lastModifiedBy>
  <cp:revision>36</cp:revision>
  <cp:lastPrinted>2019-10-07T14:04:44Z</cp:lastPrinted>
  <dcterms:created xsi:type="dcterms:W3CDTF">2019-10-01T14:10:07Z</dcterms:created>
  <dcterms:modified xsi:type="dcterms:W3CDTF">2019-10-07T14:25:14Z</dcterms:modified>
</cp:coreProperties>
</file>